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4"/>
    <p:sldMasterId id="2147483719" r:id="rId5"/>
  </p:sldMasterIdLst>
  <p:sldIdLst>
    <p:sldId id="275" r:id="rId6"/>
    <p:sldId id="302" r:id="rId7"/>
    <p:sldId id="293" r:id="rId8"/>
    <p:sldId id="279" r:id="rId9"/>
    <p:sldId id="301" r:id="rId10"/>
    <p:sldId id="274" r:id="rId11"/>
    <p:sldId id="303" r:id="rId12"/>
    <p:sldId id="307" r:id="rId13"/>
    <p:sldId id="308" r:id="rId14"/>
    <p:sldId id="30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érie Turgeon" initials="VT" lastIdx="1" clrIdx="0">
    <p:extLst>
      <p:ext uri="{19B8F6BF-5375-455C-9EA6-DF929625EA0E}">
        <p15:presenceInfo xmlns:p15="http://schemas.microsoft.com/office/powerpoint/2012/main" userId="90b4337e18031f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46241E-B1E8-40F4-8171-E625D52D27D6}" v="1" dt="2019-09-29T20:31:23.93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5620"/>
    <p:restoredTop sz="94660"/>
  </p:normalViewPr>
  <p:slideViewPr>
    <p:cSldViewPr>
      <p:cViewPr varScale="1">
        <p:scale>
          <a:sx n="114" d="100"/>
          <a:sy n="114" d="100"/>
        </p:scale>
        <p:origin x="221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4953000"/>
            <a:ext cx="9144000" cy="175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799"/>
            <a:ext cx="5486400" cy="566739"/>
          </a:xfrm>
        </p:spPr>
        <p:txBody>
          <a:bodyPr anchor="b"/>
          <a:lstStyle>
            <a:lvl1pPr algn="l">
              <a:defRPr sz="20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57400" y="457200"/>
            <a:ext cx="5486400" cy="3962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824538"/>
            <a:ext cx="5486400" cy="8048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29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1"/>
            <a:ext cx="9144000" cy="133894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75596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6553200" y="75596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914402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3619499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324598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914402" y="1660525"/>
            <a:ext cx="2514597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36194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3245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2"/>
            <a:ext cx="6553202" cy="52546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9340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4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</a:schemeClr>
            </a:gs>
            <a:gs pos="8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/>
              <a:t>11/24/2021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753" y="990600"/>
            <a:ext cx="7696200" cy="601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7582" y="228601"/>
            <a:ext cx="6553202" cy="525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1"/>
            <a:ext cx="1603116" cy="68513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1" t="82679" r="15204" b="2143"/>
          <a:stretch/>
        </p:blipFill>
        <p:spPr>
          <a:xfrm rot="16200000">
            <a:off x="-1743439" y="3296820"/>
            <a:ext cx="6939457" cy="23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8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6" r:id="rId2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>
              <a:lumMod val="1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youtube.com/watch?v=ET3Q6zNK3Io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www.youtube.com/watch?v=wuraO3BWMUY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1981200" y="1676400"/>
            <a:ext cx="7772400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6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transactionnelle</a:t>
            </a:r>
            <a:endParaRPr lang="en-US" sz="48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2514600" y="3385989"/>
            <a:ext cx="7024699" cy="21178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i="1" dirty="0">
                <a:latin typeface="Impact" pitchFamily="34" charset="0"/>
              </a:rPr>
              <a:t>Peer programming  </a:t>
            </a:r>
            <a:r>
              <a:rPr lang="en-US" sz="3600" dirty="0">
                <a:latin typeface="Impact" pitchFamily="34" charset="0"/>
              </a:rPr>
              <a:t>Prog. </a:t>
            </a:r>
            <a:r>
              <a:rPr lang="en-US" sz="3600" dirty="0" err="1">
                <a:latin typeface="Impact" pitchFamily="34" charset="0"/>
              </a:rPr>
              <a:t>Binôme</a:t>
            </a:r>
            <a:endParaRPr lang="en-US" sz="3600" dirty="0">
              <a:latin typeface="Impact" pitchFamily="34" charset="0"/>
            </a:endParaRPr>
          </a:p>
          <a:p>
            <a:pPr algn="ctr"/>
            <a:r>
              <a:rPr lang="en-US" sz="3600" i="1" dirty="0">
                <a:latin typeface="Impact" pitchFamily="34" charset="0"/>
              </a:rPr>
              <a:t>Buddy</a:t>
            </a:r>
            <a:r>
              <a:rPr lang="en-US" sz="3600" dirty="0">
                <a:latin typeface="Impact" pitchFamily="34" charset="0"/>
              </a:rPr>
              <a:t> </a:t>
            </a:r>
            <a:r>
              <a:rPr lang="en-US" sz="3600" i="1" dirty="0">
                <a:latin typeface="Impact" pitchFamily="34" charset="0"/>
              </a:rPr>
              <a:t>programming</a:t>
            </a:r>
          </a:p>
        </p:txBody>
      </p:sp>
      <p:pic>
        <p:nvPicPr>
          <p:cNvPr id="52" name="construction_worker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999342"/>
            <a:ext cx="3238500" cy="49348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4572000"/>
            <a:ext cx="24257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2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À </a:t>
            </a:r>
            <a:r>
              <a:rPr lang="en-US" dirty="0" err="1"/>
              <a:t>écouter</a:t>
            </a:r>
            <a:r>
              <a:rPr lang="en-US" dirty="0"/>
              <a:t>/</a:t>
            </a:r>
            <a:r>
              <a:rPr lang="en-US" dirty="0" err="1"/>
              <a:t>Regarder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04313" y="2286000"/>
            <a:ext cx="7239000" cy="175260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fr-CA" u="sng" dirty="0">
                <a:hlinkClick r:id="rId2"/>
              </a:rPr>
              <a:t>Le </a:t>
            </a:r>
            <a:r>
              <a:rPr lang="fr-CA" u="sng" dirty="0" err="1">
                <a:hlinkClick r:id="rId2"/>
              </a:rPr>
              <a:t>peer</a:t>
            </a:r>
            <a:r>
              <a:rPr lang="fr-CA" u="sng" dirty="0">
                <a:hlinkClick r:id="rId2"/>
              </a:rPr>
              <a:t> </a:t>
            </a:r>
            <a:r>
              <a:rPr lang="fr-CA" u="sng" dirty="0" err="1">
                <a:hlinkClick r:id="rId2"/>
              </a:rPr>
              <a:t>programming</a:t>
            </a:r>
            <a:r>
              <a:rPr lang="fr-CA" u="sng" dirty="0"/>
              <a:t> (en anglais, mais clair)</a:t>
            </a:r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9" name="construction_worker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590800"/>
            <a:ext cx="2017561" cy="4181475"/>
          </a:xfrm>
          <a:prstGeom prst="rect">
            <a:avLst/>
          </a:prstGeom>
        </p:spPr>
      </p:pic>
      <p:sp>
        <p:nvSpPr>
          <p:cNvPr id="30" name="Rounded Rectangular Callout 29"/>
          <p:cNvSpPr/>
          <p:nvPr/>
        </p:nvSpPr>
        <p:spPr>
          <a:xfrm>
            <a:off x="6400800" y="1600200"/>
            <a:ext cx="1457325" cy="990600"/>
          </a:xfrm>
          <a:prstGeom prst="wedgeRoundRectCallout">
            <a:avLst>
              <a:gd name="adj1" fmla="val 51125"/>
              <a:gd name="adj2" fmla="val 72551"/>
              <a:gd name="adj3" fmla="val 16667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1600" b="1" dirty="0">
                <a:solidFill>
                  <a:schemeClr val="accent4"/>
                </a:solidFill>
              </a:rPr>
              <a:t>À deux, </a:t>
            </a:r>
            <a:r>
              <a:rPr lang="en-US" sz="1600" b="1" dirty="0" err="1">
                <a:solidFill>
                  <a:schemeClr val="accent4"/>
                </a:solidFill>
              </a:rPr>
              <a:t>c’est</a:t>
            </a:r>
            <a:r>
              <a:rPr lang="en-US" sz="1600" b="1" dirty="0">
                <a:solidFill>
                  <a:schemeClr val="accent4"/>
                </a:solidFill>
              </a:rPr>
              <a:t> </a:t>
            </a:r>
            <a:r>
              <a:rPr lang="en-US" sz="1600" b="1" dirty="0" err="1">
                <a:solidFill>
                  <a:schemeClr val="accent4"/>
                </a:solidFill>
              </a:rPr>
              <a:t>mieux</a:t>
            </a:r>
            <a:r>
              <a:rPr lang="en-US" sz="1600" b="1" dirty="0">
                <a:solidFill>
                  <a:schemeClr val="accent4"/>
                </a:solidFill>
              </a:rPr>
              <a:t>!</a:t>
            </a:r>
          </a:p>
          <a:p>
            <a:pPr algn="ctr"/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619673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ig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60" y="631032"/>
            <a:ext cx="7851531" cy="6379368"/>
          </a:xfrm>
          <a:prstGeom prst="rect">
            <a:avLst/>
          </a:prstGeom>
        </p:spPr>
      </p:pic>
      <p:sp>
        <p:nvSpPr>
          <p:cNvPr id="25" name="Subtitle 8"/>
          <p:cNvSpPr>
            <a:spLocks noGrp="1"/>
          </p:cNvSpPr>
          <p:nvPr>
            <p:ph type="subTitle" idx="1"/>
          </p:nvPr>
        </p:nvSpPr>
        <p:spPr>
          <a:xfrm>
            <a:off x="3581400" y="1371601"/>
            <a:ext cx="3276600" cy="2819400"/>
          </a:xfrm>
        </p:spPr>
        <p:txBody>
          <a:bodyPr>
            <a:normAutofit/>
          </a:bodyPr>
          <a:lstStyle/>
          <a:p>
            <a:pPr algn="ctr"/>
            <a:r>
              <a:rPr lang="en-US" sz="3600" b="1" i="1" dirty="0">
                <a:solidFill>
                  <a:schemeClr val="accent2"/>
                </a:solidFill>
              </a:rPr>
              <a:t>Buddy programming</a:t>
            </a: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Pratique</a:t>
            </a:r>
            <a:r>
              <a:rPr lang="en-US" sz="2800" b="1" dirty="0">
                <a:solidFill>
                  <a:schemeClr val="tx1"/>
                </a:solidFill>
              </a:rPr>
              <a:t> Agile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267198"/>
            <a:ext cx="3931369" cy="29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741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1"/>
                </a:solidFill>
              </a:rPr>
              <a:t>Principe du </a:t>
            </a:r>
            <a:r>
              <a:rPr lang="en-US" i="1" dirty="0">
                <a:solidFill>
                  <a:schemeClr val="accent1"/>
                </a:solidFill>
              </a:rPr>
              <a:t>Buddy programming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4" name="Subtitle 23"/>
          <p:cNvSpPr>
            <a:spLocks noGrp="1"/>
          </p:cNvSpPr>
          <p:nvPr>
            <p:ph type="subTitle" idx="1"/>
          </p:nvPr>
        </p:nvSpPr>
        <p:spPr>
          <a:xfrm>
            <a:off x="152400" y="1066800"/>
            <a:ext cx="8839200" cy="5105400"/>
          </a:xfrm>
        </p:spPr>
        <p:txBody>
          <a:bodyPr/>
          <a:lstStyle/>
          <a:p>
            <a:pPr algn="l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Périodiquement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(ex: fin de la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journée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),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chaque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membre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l’équipe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développement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fait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vérifier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son code par un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autre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membre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pPr algn="l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Tous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les aspects: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Orientation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Design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Code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Règles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d’affaires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etc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135" y="3581400"/>
            <a:ext cx="2125265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3733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 err="1"/>
              <a:t>Avantages</a:t>
            </a:r>
            <a:r>
              <a:rPr lang="en-US" sz="2900" dirty="0"/>
              <a:t> / </a:t>
            </a:r>
            <a:r>
              <a:rPr lang="en-US" sz="2900" dirty="0" err="1"/>
              <a:t>Désavantages</a:t>
            </a:r>
            <a:endParaRPr lang="en-US" sz="29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915400" cy="50292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Permet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d’augmenter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compétences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apprenant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autres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Augmente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connaissance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l’application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=&gt; -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erreurs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efficace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Améliore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qualité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du code 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si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bien fait!)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Suscite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remue-méninge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(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brainstorming)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Peut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créer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des frictions: les critiques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doivent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être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constructives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Plus facile à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mettre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place que la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programmation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binôme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lorsqu’il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y a résistance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l’équipe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737" y="4038600"/>
            <a:ext cx="4055263" cy="30982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653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À </a:t>
            </a:r>
            <a:r>
              <a:rPr lang="en-US" dirty="0" err="1"/>
              <a:t>écouter</a:t>
            </a:r>
            <a:r>
              <a:rPr lang="en-US" dirty="0"/>
              <a:t>/</a:t>
            </a:r>
            <a:r>
              <a:rPr lang="en-US" dirty="0" err="1"/>
              <a:t>Regarder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-119849" y="1714500"/>
            <a:ext cx="7239000" cy="1752600"/>
          </a:xfrm>
        </p:spPr>
        <p:txBody>
          <a:bodyPr>
            <a:normAutofit/>
          </a:bodyPr>
          <a:lstStyle/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fr-CA" u="sng" dirty="0">
                <a:hlinkClick r:id="rId2"/>
              </a:rPr>
              <a:t>Le Buddy </a:t>
            </a:r>
            <a:r>
              <a:rPr lang="fr-CA" u="sng" dirty="0" err="1">
                <a:hlinkClick r:id="rId2"/>
              </a:rPr>
              <a:t>programming</a:t>
            </a:r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9" name="construction_worker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590800"/>
            <a:ext cx="2017561" cy="4181475"/>
          </a:xfrm>
          <a:prstGeom prst="rect">
            <a:avLst/>
          </a:prstGeom>
        </p:spPr>
      </p:pic>
      <p:sp>
        <p:nvSpPr>
          <p:cNvPr id="30" name="Rounded Rectangular Callout 29"/>
          <p:cNvSpPr/>
          <p:nvPr/>
        </p:nvSpPr>
        <p:spPr>
          <a:xfrm>
            <a:off x="6400800" y="1600200"/>
            <a:ext cx="1457325" cy="990600"/>
          </a:xfrm>
          <a:prstGeom prst="wedgeRoundRectCallout">
            <a:avLst>
              <a:gd name="adj1" fmla="val 51125"/>
              <a:gd name="adj2" fmla="val 72551"/>
              <a:gd name="adj3" fmla="val 16667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1600" b="1" dirty="0" err="1">
                <a:solidFill>
                  <a:schemeClr val="accent4"/>
                </a:solidFill>
              </a:rPr>
              <a:t>L’essayer</a:t>
            </a:r>
            <a:r>
              <a:rPr lang="en-US" sz="1600" b="1" dirty="0">
                <a:solidFill>
                  <a:schemeClr val="accent4"/>
                </a:solidFill>
              </a:rPr>
              <a:t> </a:t>
            </a:r>
            <a:r>
              <a:rPr lang="en-US" sz="1600" b="1" dirty="0" err="1">
                <a:solidFill>
                  <a:schemeClr val="accent4"/>
                </a:solidFill>
              </a:rPr>
              <a:t>c’est</a:t>
            </a:r>
            <a:r>
              <a:rPr lang="en-US" sz="1600" b="1" dirty="0">
                <a:solidFill>
                  <a:schemeClr val="accent4"/>
                </a:solidFill>
              </a:rPr>
              <a:t> </a:t>
            </a:r>
            <a:r>
              <a:rPr lang="en-US" sz="1600" b="1" dirty="0" err="1">
                <a:solidFill>
                  <a:schemeClr val="accent4"/>
                </a:solidFill>
              </a:rPr>
              <a:t>l’adopter</a:t>
            </a:r>
            <a:r>
              <a:rPr lang="en-US" sz="1600" b="1" dirty="0">
                <a:solidFill>
                  <a:schemeClr val="accent4"/>
                </a:solidFill>
              </a:rPr>
              <a:t>!</a:t>
            </a:r>
          </a:p>
          <a:p>
            <a:pPr algn="ctr"/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45289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ig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60" y="631032"/>
            <a:ext cx="7851531" cy="6379368"/>
          </a:xfrm>
          <a:prstGeom prst="rect">
            <a:avLst/>
          </a:prstGeom>
        </p:spPr>
      </p:pic>
      <p:sp>
        <p:nvSpPr>
          <p:cNvPr id="25" name="Subtitle 8"/>
          <p:cNvSpPr>
            <a:spLocks noGrp="1"/>
          </p:cNvSpPr>
          <p:nvPr>
            <p:ph type="subTitle" idx="1"/>
          </p:nvPr>
        </p:nvSpPr>
        <p:spPr>
          <a:xfrm>
            <a:off x="3581400" y="1371601"/>
            <a:ext cx="3276600" cy="2819400"/>
          </a:xfrm>
        </p:spPr>
        <p:txBody>
          <a:bodyPr>
            <a:normAutofit/>
          </a:bodyPr>
          <a:lstStyle/>
          <a:p>
            <a:pPr algn="ctr"/>
            <a:r>
              <a:rPr lang="en-US" sz="3600" b="1" dirty="0" err="1">
                <a:solidFill>
                  <a:schemeClr val="accent2"/>
                </a:solidFill>
              </a:rPr>
              <a:t>Programmation</a:t>
            </a:r>
            <a:r>
              <a:rPr lang="en-US" sz="3600" b="1" dirty="0">
                <a:solidFill>
                  <a:schemeClr val="accent2"/>
                </a:solidFill>
              </a:rPr>
              <a:t> </a:t>
            </a:r>
            <a:r>
              <a:rPr lang="en-US" sz="3600" b="1" dirty="0" err="1">
                <a:solidFill>
                  <a:schemeClr val="accent2"/>
                </a:solidFill>
              </a:rPr>
              <a:t>en</a:t>
            </a:r>
            <a:r>
              <a:rPr lang="en-US" sz="3600" b="1" dirty="0">
                <a:solidFill>
                  <a:schemeClr val="accent2"/>
                </a:solidFill>
              </a:rPr>
              <a:t> </a:t>
            </a:r>
            <a:r>
              <a:rPr lang="en-US" sz="3600" b="1" dirty="0" err="1">
                <a:solidFill>
                  <a:schemeClr val="accent2"/>
                </a:solidFill>
              </a:rPr>
              <a:t>binôme</a:t>
            </a:r>
            <a:endParaRPr lang="en-US" sz="3600" b="1" dirty="0">
              <a:solidFill>
                <a:schemeClr val="accent2"/>
              </a:solidFill>
            </a:endParaRPr>
          </a:p>
          <a:p>
            <a:pPr algn="ctr"/>
            <a:endParaRPr lang="en-US" sz="2800" b="1" dirty="0">
              <a:solidFill>
                <a:schemeClr val="tx1"/>
              </a:solidFill>
            </a:endParaRPr>
          </a:p>
          <a:p>
            <a:pPr algn="ctr"/>
            <a:r>
              <a:rPr lang="en-US" sz="2800" b="1" dirty="0" err="1">
                <a:solidFill>
                  <a:schemeClr val="tx1"/>
                </a:solidFill>
              </a:rPr>
              <a:t>Pratique</a:t>
            </a:r>
            <a:r>
              <a:rPr lang="en-US" sz="2800" b="1" dirty="0">
                <a:solidFill>
                  <a:schemeClr val="tx1"/>
                </a:solidFill>
              </a:rPr>
              <a:t> Agile</a:t>
            </a: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Xtreme Prog.</a:t>
            </a: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267198"/>
            <a:ext cx="3931369" cy="29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552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8305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1"/>
                </a:solidFill>
              </a:rPr>
              <a:t>La </a:t>
            </a:r>
            <a:r>
              <a:rPr lang="en-US" dirty="0" err="1">
                <a:solidFill>
                  <a:schemeClr val="accent1"/>
                </a:solidFill>
              </a:rPr>
              <a:t>programmation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binôme</a:t>
            </a:r>
            <a:r>
              <a:rPr lang="en-US" dirty="0">
                <a:solidFill>
                  <a:schemeClr val="accent1"/>
                </a:solidFill>
              </a:rPr>
              <a:t>: </a:t>
            </a:r>
            <a:r>
              <a:rPr lang="en-US" dirty="0" err="1">
                <a:solidFill>
                  <a:schemeClr val="accent1"/>
                </a:solidFill>
              </a:rPr>
              <a:t>qu’est-ce</a:t>
            </a:r>
            <a:r>
              <a:rPr lang="en-US" dirty="0">
                <a:solidFill>
                  <a:schemeClr val="accent1"/>
                </a:solidFill>
              </a:rPr>
              <a:t> que </a:t>
            </a:r>
            <a:r>
              <a:rPr lang="en-US" dirty="0" err="1">
                <a:solidFill>
                  <a:schemeClr val="accent1"/>
                </a:solidFill>
              </a:rPr>
              <a:t>c’est</a:t>
            </a:r>
            <a:r>
              <a:rPr lang="en-US" dirty="0">
                <a:solidFill>
                  <a:schemeClr val="accent1"/>
                </a:solidFill>
              </a:rPr>
              <a:t>?</a:t>
            </a:r>
          </a:p>
        </p:txBody>
      </p:sp>
      <p:sp>
        <p:nvSpPr>
          <p:cNvPr id="24" name="Subtitle 23"/>
          <p:cNvSpPr>
            <a:spLocks noGrp="1"/>
          </p:cNvSpPr>
          <p:nvPr>
            <p:ph type="subTitle" idx="1"/>
          </p:nvPr>
        </p:nvSpPr>
        <p:spPr>
          <a:xfrm>
            <a:off x="152400" y="1066800"/>
            <a:ext cx="8839200" cy="510540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2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programmameurs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, 1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ordinateur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.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1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est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pilote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l’autre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copilote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Les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rôles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doivent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être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inversés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périodiquement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Les 2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doivent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être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actifs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et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impliqués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Le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pilote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doit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parler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codant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(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boîte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noire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avion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pPr algn="l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135" y="3581400"/>
            <a:ext cx="2125265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989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 err="1"/>
              <a:t>Avantages</a:t>
            </a:r>
            <a:r>
              <a:rPr lang="en-US" sz="2900" dirty="0"/>
              <a:t> / </a:t>
            </a:r>
            <a:r>
              <a:rPr lang="en-US" sz="2900" dirty="0" err="1"/>
              <a:t>Désavantages</a:t>
            </a:r>
            <a:endParaRPr lang="en-US" sz="29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915400" cy="50292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Permet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d’augmenter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compétences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apprenant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autres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Augmente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connaissance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l’application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=&gt; -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erreurs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+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efficace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Améliore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qualité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du code (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si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bien fait!)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Suscite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remue-méninge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(</a:t>
            </a:r>
            <a:r>
              <a:rPr lang="en-US" i="1" dirty="0">
                <a:solidFill>
                  <a:schemeClr val="tx2">
                    <a:lumMod val="75000"/>
                  </a:schemeClr>
                </a:solidFill>
              </a:rPr>
              <a:t>brainstorming)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N’augmente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que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peu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coût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(15%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si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bien fait!)</a:t>
            </a:r>
          </a:p>
          <a:p>
            <a:pPr algn="l"/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Sinon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Peut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créer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des frictions: les critiques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doivent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être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constructives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copilote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peut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regarder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les papillons…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pilote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peut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rester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silencieux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737" y="4038600"/>
            <a:ext cx="4055263" cy="30982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778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8305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1"/>
                </a:solidFill>
              </a:rPr>
              <a:t>La </a:t>
            </a:r>
            <a:r>
              <a:rPr lang="en-US" dirty="0" err="1">
                <a:solidFill>
                  <a:schemeClr val="accent1"/>
                </a:solidFill>
              </a:rPr>
              <a:t>programmation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binôme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4" name="Subtitle 23"/>
          <p:cNvSpPr>
            <a:spLocks noGrp="1"/>
          </p:cNvSpPr>
          <p:nvPr>
            <p:ph type="subTitle" idx="1"/>
          </p:nvPr>
        </p:nvSpPr>
        <p:spPr>
          <a:xfrm>
            <a:off x="152400" y="1066800"/>
            <a:ext cx="8839200" cy="5105400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Pas fait pour tout le monde: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Accepter que tout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n’est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pas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comme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NOUS le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souhaitons</a:t>
            </a:r>
            <a:endParaRPr lang="en-US" sz="2400" dirty="0">
              <a:solidFill>
                <a:schemeClr val="bg1">
                  <a:lumMod val="95000"/>
                </a:schemeClr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Être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</a:rPr>
              <a:t>ouvert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 à la critique</a:t>
            </a: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Forcer la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programmation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en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binôme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est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frustrant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algn="l"/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L’experience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à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démontré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l’efficacité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cette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méthode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dans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plusieurs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secteurs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pas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seulement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la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programmation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algn="l"/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	</a:t>
            </a:r>
          </a:p>
          <a:p>
            <a:pPr algn="l"/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135" y="3581400"/>
            <a:ext cx="2125265" cy="3400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616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resenterMedia.com Static Theme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49CD275-E22C-451A-AC3B-5ABDA63D5C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83397F-9E8B-4467-92B5-7A2F285A569A}"/>
</file>

<file path=customXml/itemProps3.xml><?xml version="1.0" encoding="utf-8"?>
<ds:datastoreItem xmlns:ds="http://schemas.openxmlformats.org/officeDocument/2006/customXml" ds:itemID="{B1D21CDB-E763-42A3-A6C9-BA47F2657C0C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7550</TotalTime>
  <Words>320</Words>
  <Application>Microsoft Office PowerPoint</Application>
  <PresentationFormat>Affichage à l'écran (4:3)</PresentationFormat>
  <Paragraphs>60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Calibri</vt:lpstr>
      <vt:lpstr>Franklin Gothic Heavy</vt:lpstr>
      <vt:lpstr>Impact</vt:lpstr>
      <vt:lpstr>Office Theme</vt:lpstr>
      <vt:lpstr>2_PresenterMedia.com Static Theme</vt:lpstr>
      <vt:lpstr>Programmation Web transactionnelle</vt:lpstr>
      <vt:lpstr>Présentation PowerPoint</vt:lpstr>
      <vt:lpstr>Principe du Buddy programming</vt:lpstr>
      <vt:lpstr>Avantages / Désavantages</vt:lpstr>
      <vt:lpstr>À écouter/Regarder</vt:lpstr>
      <vt:lpstr>Présentation PowerPoint</vt:lpstr>
      <vt:lpstr>La programmation en binôme: qu’est-ce que c’est?</vt:lpstr>
      <vt:lpstr>Avantages / Désavantages</vt:lpstr>
      <vt:lpstr>La programmation en binôme</vt:lpstr>
      <vt:lpstr>À écouter/Regarder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Giroux Veilleux Thierry</cp:lastModifiedBy>
  <cp:revision>162</cp:revision>
  <dcterms:created xsi:type="dcterms:W3CDTF">2012-04-23T14:57:20Z</dcterms:created>
  <dcterms:modified xsi:type="dcterms:W3CDTF">2021-11-24T14:12:46Z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

<file path=docProps/thumbnail.jpeg>
</file>